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1" r:id="rId5"/>
    <p:sldId id="259" r:id="rId6"/>
    <p:sldId id="319" r:id="rId7"/>
    <p:sldId id="286" r:id="rId8"/>
    <p:sldId id="337" r:id="rId9"/>
    <p:sldId id="287" r:id="rId10"/>
    <p:sldId id="353" r:id="rId11"/>
    <p:sldId id="290" r:id="rId12"/>
    <p:sldId id="355" r:id="rId13"/>
    <p:sldId id="357" r:id="rId14"/>
    <p:sldId id="288" r:id="rId15"/>
    <p:sldId id="358" r:id="rId16"/>
    <p:sldId id="359" r:id="rId17"/>
    <p:sldId id="360" r:id="rId18"/>
    <p:sldId id="289" r:id="rId19"/>
    <p:sldId id="291" r:id="rId20"/>
    <p:sldId id="262" r:id="rId21"/>
    <p:sldId id="263" r:id="rId22"/>
    <p:sldId id="265" r:id="rId23"/>
    <p:sldId id="266" r:id="rId24"/>
    <p:sldId id="270" r:id="rId25"/>
    <p:sldId id="271" r:id="rId26"/>
    <p:sldId id="274" r:id="rId27"/>
    <p:sldId id="280" r:id="rId28"/>
    <p:sldId id="281" r:id="rId29"/>
    <p:sldId id="284" r:id="rId30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E7F243C-578B-4C3E-8AAA-6A09415ECBF4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  <a:endParaRPr lang="x-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  <a:endParaRPr lang="x-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  <a:endParaRPr lang="x-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 Aymeric</a:t>
            </a:r>
            <a:endParaRPr lang="x-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Aymeric</a:t>
            </a:r>
            <a:endParaRPr lang="x-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Aymeric</a:t>
            </a:r>
            <a:endParaRPr lang="x-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  <a:endParaRPr lang="x-none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  <a:endParaRPr lang="x-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  <a:endParaRPr lang="x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  <a:endParaRPr lang="x-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  <a:endParaRPr lang="x-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vincent</a:t>
            </a:r>
            <a:endParaRPr 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Shape 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Shape 15"/>
          <p:cNvSpPr txBox="1"/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Shape 19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Shape 20"/>
          <p:cNvSpPr txBox="1"/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9" name="Shape 29"/>
          <p:cNvSpPr txBox="1"/>
          <p:nvPr>
            <p:ph type="body" idx="1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4" name="Shape 34"/>
          <p:cNvSpPr txBox="1"/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5" name="Shape 35"/>
          <p:cNvSpPr txBox="1"/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Shape 3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Shape 39"/>
          <p:cNvSpPr txBox="1"/>
          <p:nvPr>
            <p:ph type="body" idx="1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" name="Shape 40"/>
          <p:cNvSpPr txBox="1"/>
          <p:nvPr>
            <p:ph type="body" idx="2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" name="Shape 41"/>
          <p:cNvSpPr txBox="1"/>
          <p:nvPr>
            <p:ph type="body" idx="3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2" name="Shape 42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Shape 45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Shape 49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Shape 50"/>
          <p:cNvSpPr txBox="1"/>
          <p:nvPr>
            <p:ph type="body" idx="1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PRESENTATION PROJET DEVELLOPPEMENT INFORMATIQUE</a:t>
            </a:r>
            <a:endParaRPr lang="x-none"/>
          </a:p>
        </p:txBody>
      </p:sp>
      <p:pic>
        <p:nvPicPr>
          <p:cNvPr id="2" name="Image 1" descr="université logo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0" y="97155"/>
            <a:ext cx="2561590" cy="662305"/>
          </a:xfrm>
          <a:prstGeom prst="rect">
            <a:avLst/>
          </a:prstGeom>
        </p:spPr>
      </p:pic>
      <p:pic>
        <p:nvPicPr>
          <p:cNvPr id="4" name="Image 3" descr="logo-polyte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" y="102235"/>
            <a:ext cx="2924810" cy="9086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Document PDF</a:t>
            </a:r>
            <a:endParaRPr lang="x-none"/>
          </a:p>
        </p:txBody>
      </p:sp>
      <p:sp>
        <p:nvSpPr>
          <p:cNvPr id="1" name="Espace réservé du texte 0"/>
          <p:cNvSpPr/>
          <p:nvPr>
            <p:ph type="body" idx="1"/>
          </p:nvPr>
        </p:nvSpPr>
        <p:spPr>
          <a:xfrm>
            <a:off x="2894965" y="673100"/>
            <a:ext cx="5718810" cy="1524000"/>
          </a:xfrm>
        </p:spPr>
        <p:txBody>
          <a:bodyPr/>
          <a:p>
            <a:r>
              <a:rPr lang="x-none" altLang="fr-FR" sz="1600"/>
              <a:t>Facile à partager, bonne portabilité</a:t>
            </a:r>
            <a:endParaRPr lang="x-none" altLang="fr-FR" sz="1600"/>
          </a:p>
          <a:p>
            <a:r>
              <a:rPr lang="x-none" altLang="fr-FR" sz="1600"/>
              <a:t>Ctrl + F</a:t>
            </a:r>
            <a:endParaRPr lang="x-none" altLang="fr-FR" sz="1600"/>
          </a:p>
          <a:p>
            <a:pPr lvl="1"/>
            <a:r>
              <a:rPr lang="x-none" altLang="fr-FR" sz="1600"/>
              <a:t>Méthode de travail efficace</a:t>
            </a:r>
            <a:endParaRPr lang="x-none" altLang="fr-FR" sz="1600"/>
          </a:p>
          <a:p>
            <a:pPr lvl="0"/>
            <a:r>
              <a:rPr lang="x-none" altLang="fr-FR" sz="1600"/>
              <a:t>Pas besoin d'un PC</a:t>
            </a:r>
            <a:endParaRPr lang="x-none" altLang="fr-FR" sz="1600"/>
          </a:p>
          <a:p>
            <a:pPr lvl="0"/>
            <a:r>
              <a:rPr lang="x-none" altLang="fr-FR" sz="1600"/>
              <a:t>Aimé de tous </a:t>
            </a:r>
            <a:endParaRPr lang="x-none" altLang="fr-FR" sz="1600"/>
          </a:p>
        </p:txBody>
      </p:sp>
      <p:sp>
        <p:nvSpPr>
          <p:cNvPr id="2" name="Shape 317"/>
          <p:cNvSpPr txBox="1"/>
          <p:nvPr/>
        </p:nvSpPr>
        <p:spPr>
          <a:xfrm>
            <a:off x="2954845" y="2171180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Format du tutoriel</a:t>
            </a:r>
            <a:endParaRPr lang="x-none"/>
          </a:p>
        </p:txBody>
      </p:sp>
      <p:sp>
        <p:nvSpPr>
          <p:cNvPr id="5" name="Espace réservé du texte 0"/>
          <p:cNvSpPr/>
          <p:nvPr/>
        </p:nvSpPr>
        <p:spPr>
          <a:xfrm>
            <a:off x="3014345" y="2498725"/>
            <a:ext cx="5718810" cy="24809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44500" indent="-342900">
              <a:buAutoNum type="arabicPeriod"/>
            </a:pPr>
            <a:r>
              <a:rPr lang="x-none" altLang="fr-FR" sz="2000">
                <a:solidFill>
                  <a:srgbClr val="FF0000"/>
                </a:solidFill>
              </a:rPr>
              <a:t>Ressource carte 1</a:t>
            </a:r>
            <a:endParaRPr lang="x-none" altLang="fr-FR" sz="2000">
              <a:solidFill>
                <a:srgbClr val="FF0000"/>
              </a:solidFill>
            </a:endParaRPr>
          </a:p>
          <a:p>
            <a:pPr marL="901700" lvl="1" indent="-342900">
              <a:buAutoNum type="arabicPeriod"/>
            </a:pPr>
            <a:r>
              <a:rPr lang="x-none" altLang="fr-FR" sz="2000">
                <a:solidFill>
                  <a:srgbClr val="002060"/>
                </a:solidFill>
              </a:rPr>
              <a:t>Fonction 1</a:t>
            </a:r>
            <a:endParaRPr lang="x-none" altLang="fr-FR" sz="2000">
              <a:solidFill>
                <a:srgbClr val="002060"/>
              </a:solidFill>
            </a:endParaRPr>
          </a:p>
          <a:p>
            <a:pPr marL="1358900" lvl="2" indent="-342900">
              <a:buAutoNum type="arabicPeriod"/>
            </a:pPr>
            <a:r>
              <a:rPr lang="x-none" altLang="fr-FR" sz="2000">
                <a:solidFill>
                  <a:srgbClr val="92D050"/>
                </a:solidFill>
              </a:rPr>
              <a:t>Paramètre 1</a:t>
            </a:r>
            <a:endParaRPr lang="x-none" altLang="fr-FR" sz="2000">
              <a:solidFill>
                <a:srgbClr val="92D050"/>
              </a:solidFill>
            </a:endParaRPr>
          </a:p>
          <a:p>
            <a:pPr marL="1358900" lvl="2" indent="-342900">
              <a:buAutoNum type="arabicPeriod"/>
            </a:pPr>
            <a:r>
              <a:rPr lang="x-none" altLang="fr-FR" sz="2000">
                <a:solidFill>
                  <a:srgbClr val="92D050"/>
                </a:solidFill>
                <a:sym typeface="+mn-ea"/>
              </a:rPr>
              <a:t>Paramètre 2</a:t>
            </a:r>
            <a:r>
              <a:rPr lang="x-none" altLang="fr-FR" sz="2000">
                <a:solidFill>
                  <a:srgbClr val="92D050"/>
                </a:solidFill>
              </a:rPr>
              <a:t>...</a:t>
            </a:r>
            <a:endParaRPr lang="x-none" altLang="fr-FR" sz="2000">
              <a:solidFill>
                <a:srgbClr val="92D050"/>
              </a:solidFill>
            </a:endParaRPr>
          </a:p>
          <a:p>
            <a:pPr marL="901700" lvl="1" indent="-342900">
              <a:buAutoNum type="arabicPeriod"/>
            </a:pPr>
            <a:r>
              <a:rPr lang="x-none" altLang="fr-FR" sz="2000">
                <a:solidFill>
                  <a:srgbClr val="002060"/>
                </a:solidFill>
              </a:rPr>
              <a:t>Fonction 2...</a:t>
            </a:r>
            <a:endParaRPr lang="x-none" altLang="fr-FR" sz="2000">
              <a:solidFill>
                <a:srgbClr val="002060"/>
              </a:solidFill>
            </a:endParaRPr>
          </a:p>
          <a:p>
            <a:pPr marL="901700" lvl="1" indent="-342900">
              <a:buAutoNum type="arabicPeriod"/>
            </a:pPr>
            <a:r>
              <a:rPr lang="x-none" altLang="fr-FR" sz="2000">
                <a:solidFill>
                  <a:srgbClr val="FFC000"/>
                </a:solidFill>
              </a:rPr>
              <a:t>Exemples 1...</a:t>
            </a:r>
            <a:endParaRPr lang="x-none" altLang="fr-FR" sz="2000">
              <a:solidFill>
                <a:srgbClr val="FFC000"/>
              </a:solidFill>
            </a:endParaRPr>
          </a:p>
          <a:p>
            <a:pPr marL="444500" lvl="0" indent="-342900">
              <a:buAutoNum type="arabicPeriod"/>
            </a:pPr>
            <a:r>
              <a:rPr lang="x-none" altLang="fr-FR" sz="2000">
                <a:solidFill>
                  <a:srgbClr val="FF0000"/>
                </a:solidFill>
                <a:sym typeface="+mn-ea"/>
              </a:rPr>
              <a:t>Ressource carte 2</a:t>
            </a:r>
            <a:r>
              <a:rPr lang="x-none" altLang="fr-FR" sz="2000">
                <a:solidFill>
                  <a:srgbClr val="FF0000"/>
                </a:solidFill>
              </a:rPr>
              <a:t>...</a:t>
            </a:r>
            <a:endParaRPr lang="x-none" altLang="fr-FR" sz="2000">
              <a:solidFill>
                <a:srgbClr val="FF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1755" y="180340"/>
            <a:ext cx="926465" cy="9264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05" y="1567180"/>
            <a:ext cx="2632710" cy="8293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/>
          <p:nvPr>
            <p:ph type="title"/>
          </p:nvPr>
        </p:nvSpPr>
        <p:spPr/>
        <p:txBody>
          <a:bodyPr/>
          <a:p>
            <a:r>
              <a:rPr lang="x-none" altLang="fr-FR"/>
              <a:t>Utilisation de schémas pédagogiques</a:t>
            </a:r>
            <a:endParaRPr lang="x-none" altLang="fr-FR"/>
          </a:p>
        </p:txBody>
      </p:sp>
      <p:pic>
        <p:nvPicPr>
          <p:cNvPr id="26" name="Image 26" descr="serv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0580" y="1415098"/>
            <a:ext cx="1847850" cy="2896235"/>
          </a:xfrm>
          <a:prstGeom prst="rect">
            <a:avLst/>
          </a:prstGeom>
        </p:spPr>
      </p:pic>
      <p:pic>
        <p:nvPicPr>
          <p:cNvPr id="24" name="Image 24" descr="motor_pyboard_b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460" y="1106805"/>
            <a:ext cx="2448560" cy="2183765"/>
          </a:xfrm>
          <a:prstGeom prst="rect">
            <a:avLst/>
          </a:prstGeom>
        </p:spPr>
      </p:pic>
      <p:pic>
        <p:nvPicPr>
          <p:cNvPr id="7" name="Image 6" descr="i2c_altitude_fritz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20" y="3304540"/>
            <a:ext cx="2407920" cy="1808480"/>
          </a:xfrm>
          <a:prstGeom prst="rect">
            <a:avLst/>
          </a:prstGeom>
        </p:spPr>
      </p:pic>
      <p:sp>
        <p:nvSpPr>
          <p:cNvPr id="10" name="Titre 3"/>
          <p:cNvSpPr/>
          <p:nvPr/>
        </p:nvSpPr>
        <p:spPr>
          <a:xfrm>
            <a:off x="55995" y="235065"/>
            <a:ext cx="349320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80604020202020204" charset="0"/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x-none" altLang="fr-FR"/>
              <a:t>Mise en forme</a:t>
            </a:r>
            <a:endParaRPr lang="x-none" alt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rcRect r="44373"/>
          <a:stretch>
            <a:fillRect/>
          </a:stretch>
        </p:blipFill>
        <p:spPr>
          <a:xfrm>
            <a:off x="125095" y="797560"/>
            <a:ext cx="4062095" cy="56769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" y="1480185"/>
            <a:ext cx="4051300" cy="8064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Quelques périphériques</a:t>
            </a:r>
            <a:endParaRPr lang="x-none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Ressources internes de la carte</a:t>
            </a:r>
            <a:endParaRPr lang="x-none"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Driver de moteurs CC</a:t>
            </a:r>
            <a:endParaRPr lang="x-none"/>
          </a:p>
        </p:txBody>
      </p:sp>
      <p:pic>
        <p:nvPicPr>
          <p:cNvPr id="9" name="Image 9" descr="motor-driver-shield-500x500"/>
          <p:cNvPicPr>
            <a:picLocks noChangeAspect="1"/>
          </p:cNvPicPr>
          <p:nvPr/>
        </p:nvPicPr>
        <p:blipFill>
          <a:blip r:embed="rId1"/>
          <a:srcRect t="10001" b="11468"/>
          <a:stretch>
            <a:fillRect/>
          </a:stretch>
        </p:blipFill>
        <p:spPr>
          <a:xfrm>
            <a:off x="74295" y="889635"/>
            <a:ext cx="2726690" cy="214185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Image 19" descr="527c0c05757b7fc33c8b45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85" y="1193800"/>
            <a:ext cx="3461385" cy="356044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Image 11" descr="ShftOutExmp1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2954655"/>
            <a:ext cx="4143375" cy="213741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" name="Espace réservé du texte 0"/>
          <p:cNvSpPr/>
          <p:nvPr>
            <p:ph type="body" idx="1"/>
          </p:nvPr>
        </p:nvSpPr>
        <p:spPr>
          <a:xfrm>
            <a:off x="2632075" y="1001395"/>
            <a:ext cx="2724150" cy="1155700"/>
          </a:xfrm>
        </p:spPr>
        <p:txBody>
          <a:bodyPr/>
          <a:p>
            <a:pPr marL="101600" indent="0">
              <a:buNone/>
            </a:pPr>
            <a:r>
              <a:rPr lang="x-none" altLang="fr-FR" sz="1400">
                <a:solidFill>
                  <a:schemeClr val="tx1"/>
                </a:solidFill>
              </a:rPr>
              <a:t>Bit register pour controler 4 moteurs : </a:t>
            </a:r>
            <a:endParaRPr lang="x-none" altLang="fr-FR" sz="1400">
              <a:solidFill>
                <a:schemeClr val="tx1"/>
              </a:solidFill>
            </a:endParaRPr>
          </a:p>
          <a:p>
            <a:r>
              <a:rPr lang="x-none" altLang="fr-FR" sz="1400">
                <a:solidFill>
                  <a:schemeClr val="tx1"/>
                </a:solidFill>
              </a:rPr>
              <a:t>3 GPIO pour 8 sorties</a:t>
            </a:r>
            <a:endParaRPr lang="x-none" altLang="fr-FR" sz="1400">
              <a:solidFill>
                <a:schemeClr val="tx1"/>
              </a:solidFill>
            </a:endParaRPr>
          </a:p>
          <a:p>
            <a:r>
              <a:rPr lang="x-none" altLang="fr-FR" sz="1400">
                <a:solidFill>
                  <a:schemeClr val="tx1"/>
                </a:solidFill>
              </a:rPr>
              <a:t>Chronophage</a:t>
            </a:r>
            <a:endParaRPr lang="x-none" altLang="fr-FR" sz="1400">
              <a:solidFill>
                <a:schemeClr val="tx1"/>
              </a:solidFill>
            </a:endParaRPr>
          </a:p>
          <a:p>
            <a:r>
              <a:rPr lang="x-none" altLang="fr-FR" sz="1600">
                <a:solidFill>
                  <a:schemeClr val="tx1"/>
                </a:solidFill>
              </a:rPr>
              <a:t>Sur-dimmenssionné</a:t>
            </a:r>
            <a:endParaRPr lang="x-none" altLang="fr-FR" sz="1600">
              <a:solidFill>
                <a:schemeClr val="tx1"/>
              </a:solidFill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4968240" y="4258310"/>
            <a:ext cx="563245" cy="539750"/>
          </a:xfrm>
          <a:custGeom>
            <a:avLst/>
            <a:gdLst/>
            <a:ahLst/>
            <a:cxnLst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8" name="Shape 678"/>
          <p:cNvSpPr/>
          <p:nvPr/>
        </p:nvSpPr>
        <p:spPr>
          <a:xfrm>
            <a:off x="2793365" y="2179955"/>
            <a:ext cx="558165" cy="524510"/>
          </a:xfrm>
          <a:custGeom>
            <a:avLst/>
            <a:gdLst/>
            <a:ahLst/>
            <a:cxnLst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Espace réservé du texte 0"/>
          <p:cNvSpPr/>
          <p:nvPr/>
        </p:nvSpPr>
        <p:spPr>
          <a:xfrm>
            <a:off x="3434080" y="2894330"/>
            <a:ext cx="2724150" cy="1096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01600" indent="0">
              <a:buNone/>
            </a:pPr>
            <a:r>
              <a:rPr lang="x-none" altLang="fr-FR" sz="1400">
                <a:solidFill>
                  <a:schemeClr val="tx1"/>
                </a:solidFill>
              </a:rPr>
              <a:t>Bit register : </a:t>
            </a:r>
            <a:endParaRPr lang="x-none" altLang="fr-FR" sz="1400">
              <a:solidFill>
                <a:schemeClr val="tx1"/>
              </a:solidFill>
            </a:endParaRPr>
          </a:p>
          <a:p>
            <a:r>
              <a:rPr lang="x-none" altLang="fr-FR" sz="1400">
                <a:solidFill>
                  <a:schemeClr val="tx1"/>
                </a:solidFill>
              </a:rPr>
              <a:t>3 GPIO pour 8 sorties</a:t>
            </a:r>
            <a:endParaRPr lang="x-none" altLang="fr-FR" sz="1400">
              <a:solidFill>
                <a:schemeClr val="tx1"/>
              </a:solidFill>
            </a:endParaRPr>
          </a:p>
          <a:p>
            <a:r>
              <a:rPr lang="x-none" altLang="fr-FR" sz="1400">
                <a:solidFill>
                  <a:schemeClr val="tx1"/>
                </a:solidFill>
              </a:rPr>
              <a:t>Chronophage</a:t>
            </a:r>
            <a:endParaRPr lang="x-none" altLang="fr-FR" sz="1400">
              <a:solidFill>
                <a:schemeClr val="tx1"/>
              </a:solidFill>
            </a:endParaRPr>
          </a:p>
          <a:p>
            <a:r>
              <a:rPr lang="x-none" altLang="fr-FR" sz="1600">
                <a:solidFill>
                  <a:schemeClr val="tx1"/>
                </a:solidFill>
              </a:rPr>
              <a:t>Peu répendu</a:t>
            </a:r>
            <a:endParaRPr lang="x-none" altLang="fr-FR" sz="16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Périphériques I2C</a:t>
            </a:r>
            <a:endParaRPr lang="x-none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Gestion de projet</a:t>
            </a:r>
            <a:endParaRPr lang="x-none"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Bilan</a:t>
            </a:r>
            <a:endParaRPr lang="x-none"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2572050" y="0"/>
            <a:ext cx="39999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Shape 141"/>
          <p:cNvSpPr txBox="1"/>
          <p:nvPr>
            <p:ph type="ctrTitle" idx="4294967295"/>
          </p:nvPr>
        </p:nvSpPr>
        <p:spPr>
          <a:xfrm>
            <a:off x="2880950" y="2573950"/>
            <a:ext cx="3365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BIG CONCEPT</a:t>
            </a:r>
            <a:endParaRPr sz="4800"/>
          </a:p>
        </p:txBody>
      </p:sp>
      <p:sp>
        <p:nvSpPr>
          <p:cNvPr id="142" name="Shape 142"/>
          <p:cNvSpPr txBox="1"/>
          <p:nvPr>
            <p:ph type="subTitle" idx="1"/>
          </p:nvPr>
        </p:nvSpPr>
        <p:spPr>
          <a:xfrm>
            <a:off x="2880900" y="3563950"/>
            <a:ext cx="3365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Bring the attention of your audience over a key concept using icons or illustrations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43" name="Shape 143"/>
          <p:cNvGrpSpPr/>
          <p:nvPr/>
        </p:nvGrpSpPr>
        <p:grpSpPr>
          <a:xfrm>
            <a:off x="4212252" y="836318"/>
            <a:ext cx="702681" cy="1114048"/>
            <a:chOff x="6718575" y="2318625"/>
            <a:chExt cx="256950" cy="407375"/>
          </a:xfrm>
        </p:grpSpPr>
        <p:sp>
          <p:nvSpPr>
            <p:cNvPr id="144" name="Shape 14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Shape 14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Shape 14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Shape 1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Shape 1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Shape 15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White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the color of milk and fresh snow, the color produced by the combination of all the colors of the visible spectrum.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ALSO SPLIT YOUR CONTENT</a:t>
            </a:r>
          </a:p>
        </p:txBody>
      </p:sp>
      <p:sp>
        <p:nvSpPr>
          <p:cNvPr id="158" name="Shape 158"/>
          <p:cNvSpPr txBox="1"/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80604020202020204" charset="0"/>
              <a:buNone/>
            </a:pPr>
            <a:r>
              <a:rPr lang="en-GB" b="1"/>
              <a:t>Black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80604020202020204" charset="0"/>
              <a:buNone/>
            </a:pPr>
            <a:r>
              <a:rPr lang="en-GB"/>
              <a:t>Is the color of coal, ebony, and of outer space. It is the darkest color, the result of the absence of or complete absorption of light.</a:t>
            </a:r>
            <a:endParaRPr lang="en-GB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80604020202020204" charset="0"/>
              <a:buNone/>
            </a:p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body" idx="1"/>
          </p:nvPr>
        </p:nvSpPr>
        <p:spPr>
          <a:xfrm>
            <a:off x="2908300" y="723900"/>
            <a:ext cx="5718810" cy="3801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>
                <a:sym typeface="+mn-ea"/>
              </a:rPr>
              <a:t>Contexte</a:t>
            </a:r>
            <a:endParaRPr lang="x-none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>
                <a:sym typeface="+mn-ea"/>
              </a:rPr>
              <a:t>Faisabilité</a:t>
            </a:r>
            <a:endParaRPr lang="x-none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/>
              <a:t>Matériel à notre disposition</a:t>
            </a:r>
            <a:endParaRPr lang="x-none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>
                <a:sym typeface="+mn-ea"/>
              </a:rPr>
              <a:t>Format du livrable</a:t>
            </a:r>
            <a:endParaRPr lang="x-none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>
                <a:sym typeface="+mn-ea"/>
              </a:rPr>
              <a:t>Quelques périphériques étudiés</a:t>
            </a:r>
            <a:endParaRPr lang="x-none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/>
              <a:t>Gestion du projet</a:t>
            </a:r>
            <a:endParaRPr lang="x-none"/>
          </a:p>
          <a:p>
            <a:pPr marL="901700" lvl="1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/>
              <a:t>Problématique</a:t>
            </a:r>
            <a:endParaRPr lang="x-none"/>
          </a:p>
          <a:p>
            <a:pPr marL="901700" lvl="1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/>
              <a:t>Problèmes rencontrés</a:t>
            </a:r>
            <a:endParaRPr lang="x-none"/>
          </a:p>
          <a:p>
            <a:pPr marL="901700" lvl="1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/>
              <a:t>Aspect financier</a:t>
            </a:r>
            <a:endParaRPr lang="x-none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x-none"/>
              <a:t>Bilan</a:t>
            </a:r>
            <a:endParaRPr lang="x-none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endParaRPr lang="x-none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</a:pPr>
            <a:endParaRPr lang="x-none"/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SOMMAIRE</a:t>
            </a:r>
            <a:endParaRPr lang="x-none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PICTURE IS WORTH A THOUSAND WORDS</a:t>
            </a:r>
          </a:p>
        </p:txBody>
      </p:sp>
      <p:sp>
        <p:nvSpPr>
          <p:cNvPr id="172" name="Shape 172"/>
          <p:cNvSpPr txBox="1"/>
          <p:nvPr>
            <p:ph type="body" idx="1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 idx="4294967295"/>
          </p:nvPr>
        </p:nvSpPr>
        <p:spPr>
          <a:xfrm>
            <a:off x="0" y="1461375"/>
            <a:ext cx="4484400" cy="2220600"/>
          </a:xfrm>
          <a:prstGeom prst="rect">
            <a:avLst/>
          </a:prstGeom>
          <a:solidFill>
            <a:srgbClr val="00B2FF">
              <a:alpha val="733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USE BIG IMAGE</a:t>
            </a:r>
            <a:endParaRPr sz="2000"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TABLES TO COMPARE DATA</a:t>
            </a:r>
          </a:p>
        </p:txBody>
      </p:sp>
      <p:graphicFrame>
        <p:nvGraphicFramePr>
          <p:cNvPr id="282" name="Shape 282"/>
          <p:cNvGraphicFramePr/>
          <p:nvPr/>
        </p:nvGraphicFramePr>
        <p:xfrm>
          <a:off x="1190500" y="8671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{4E7F243C-578B-4C3E-8AAA-6A09415ECBF4}</a:tableStyleId>
              </a:tblPr>
              <a:tblGrid>
                <a:gridCol w="1690750"/>
                <a:gridCol w="1690750"/>
                <a:gridCol w="1690750"/>
                <a:gridCol w="1690750"/>
              </a:tblGrid>
              <a:tr h="1070975">
                <a:tc>
                  <a:txBody>
                    <a:bodyPr>
                      <a:spAutoFit/>
                    </a:bodyPr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spAutoFit/>
                    </a:bodyPr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2400" b="1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2400" b="1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2400" b="1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spAutoFit/>
                    </a:bodyPr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2400" b="1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2400" b="1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2400" b="1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spAutoFit/>
                    </a:bodyPr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2400" b="1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2400" b="1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2400" b="1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 descr="mapa_solido_n-01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1875" y="931101"/>
            <a:ext cx="8120250" cy="4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MAPS</a:t>
            </a:r>
          </a:p>
        </p:txBody>
      </p:sp>
      <p:sp>
        <p:nvSpPr>
          <p:cNvPr id="289" name="Shape 289"/>
          <p:cNvSpPr/>
          <p:nvPr/>
        </p:nvSpPr>
        <p:spPr>
          <a:xfrm>
            <a:off x="1837675" y="215198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sz="8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1252550" y="2354475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2908075" y="3692650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3828725" y="2074725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4470750" y="4114375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7281725" y="4191625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6699275" y="2556975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PROCESS IS EASY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2699550" y="1256475"/>
            <a:ext cx="3744900" cy="778200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first</a:t>
            </a:r>
            <a:endParaRPr sz="24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2699550" y="2628888"/>
            <a:ext cx="3744900" cy="778200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  <a:endParaRPr sz="24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2699550" y="4001300"/>
            <a:ext cx="3744900" cy="778200"/>
          </a:xfrm>
          <a:prstGeom prst="rect">
            <a:avLst/>
          </a:prstGeom>
          <a:noFill/>
          <a:ln w="114300" cap="rnd" cmpd="sng">
            <a:solidFill>
              <a:srgbClr val="00B2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last</a:t>
            </a:r>
            <a:endParaRPr sz="24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21" name="Shape 321"/>
          <p:cNvCxnSpPr>
            <a:endCxn id="319" idx="0"/>
          </p:cNvCxnSpPr>
          <p:nvPr/>
        </p:nvCxnSpPr>
        <p:spPr>
          <a:xfrm>
            <a:off x="4572000" y="2034588"/>
            <a:ext cx="0" cy="594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2" name="Shape 322"/>
          <p:cNvCxnSpPr>
            <a:stCxn id="319" idx="2"/>
            <a:endCxn id="320" idx="0"/>
          </p:cNvCxnSpPr>
          <p:nvPr/>
        </p:nvCxnSpPr>
        <p:spPr>
          <a:xfrm>
            <a:off x="4572000" y="3407410"/>
            <a:ext cx="0" cy="593725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FF"/>
        </a:solidFill>
        <a:effectLst/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3659850" y="720076"/>
            <a:ext cx="4761292" cy="3706720"/>
          </a:xfrm>
          <a:custGeom>
            <a:avLst/>
            <a:gdLst/>
            <a:ahLst/>
            <a:cxnLst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Shape 416"/>
          <p:cNvSpPr txBox="1"/>
          <p:nvPr>
            <p:ph type="body" idx="1"/>
          </p:nvPr>
        </p:nvSpPr>
        <p:spPr>
          <a:xfrm>
            <a:off x="457200" y="489800"/>
            <a:ext cx="2749500" cy="4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DESKTOP PROJECT</a:t>
            </a:r>
            <a:endParaRPr sz="12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3849675" y="926925"/>
            <a:ext cx="4369500" cy="2772300"/>
          </a:xfrm>
          <a:prstGeom prst="rect">
            <a:avLst/>
          </a:prstGeom>
          <a:solidFill>
            <a:srgbClr val="000714">
              <a:alpha val="2538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Shape 423"/>
          <p:cNvSpPr txBox="1"/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altLang="en-GB" sz="9600">
                <a:solidFill>
                  <a:srgbClr val="00B2FF"/>
                </a:solidFill>
              </a:rPr>
              <a:t>Merci</a:t>
            </a:r>
            <a:r>
              <a:rPr lang="en-GB" sz="9600">
                <a:solidFill>
                  <a:srgbClr val="00B2FF"/>
                </a:solidFill>
              </a:rPr>
              <a:t>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424" name="Shape 424"/>
          <p:cNvSpPr txBox="1"/>
          <p:nvPr>
            <p:ph type="subTitle" idx="1"/>
          </p:nvPr>
        </p:nvSpPr>
        <p:spPr>
          <a:xfrm>
            <a:off x="876825" y="2688925"/>
            <a:ext cx="43341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altLang="en-GB"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 questions</a:t>
            </a:r>
            <a:r>
              <a:rPr lang="en-GB"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?</a:t>
            </a:r>
            <a:endParaRPr sz="24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@username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user@mail.me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FF"/>
        </a:solidFill>
        <a:effectLst/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80604020202020204" charset="0"/>
              <a:buNone/>
            </a:pPr>
            <a:r>
              <a:rPr lang="en-GB" sz="9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-GB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80604020202020204" charset="0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80604020202020204" charset="0"/>
              <a:buNone/>
            </a:pPr>
            <a:r>
              <a:rPr lang="en-GB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-GB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-GB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80604020202020204" charset="0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44" name="Shape 444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45" name="Shape 44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Shape 44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Shape 44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Shape 44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Shape 45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Shape 45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Shape 45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Shape 45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60" name="Shape 46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Shape 46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66" name="Shape 46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Shape 46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Shape 47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1" name="Shape 471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2" name="Shape 472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73" name="Shape 473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74" name="Shape 474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Shape 475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Shape 476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Shape 47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8" name="Shape 47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79" name="Shape 47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80" name="Shape 48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Shape 48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Shape 48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Shape 48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Shape 48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Shape 48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Shape 48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88" name="Shape 48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Shape 48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Shape 49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2" name="Shape 492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" name="Shape 493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" name="Shape 494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" name="Shape 495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6" name="Shape 496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97" name="Shape 497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Shape 49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500" name="Shape 50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Shape 50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503" name="Shape 503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Shape 504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Shape 505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507" name="Shape 507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Shape 50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Shape 50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Shape 51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Shape 511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Shape 51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Shape 513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15" name="Shape 51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Shape 51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Shape 51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Shape 51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Shape 5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Shape 52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22" name="Shape 52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Shape 5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Shape 52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Shape 5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6" name="Shape 526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27" name="Shape 527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28" name="Shape 52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Shape 52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0" name="Shape 530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31" name="Shape 531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Shape 53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Shape 533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Shape 534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Shape 535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37" name="Shape 537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Shape 53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40" name="Shape 54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Shape 54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Shape 54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Shape 54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Shape 54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Shape 54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Shape 54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48" name="Shape 5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Shape 54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Shape 55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Shape 551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Shape 55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3" name="Shape 553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54" name="Shape 554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Shape 555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Shape 556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Shape 557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Shape 55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Shape 55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Shape 56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Shape 56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63" name="Shape 563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Shape 564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Shape 565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Shape 566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68" name="Shape 56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Shape 56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Shape 57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Shape 571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2" name="Shape 572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73" name="Shape 573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Shape 574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Shape 575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Shape 576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78" name="Shape 57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Shape 57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81" name="Shape 581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Shape 58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3" name="Shape 583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84" name="Shape 584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Shape 585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86" name="Shape 586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87" name="Shape 587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88" name="Shape 58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Shape 58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91" name="Shape 591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Shape 59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Shape 593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Shape 595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Shape 596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Shape 597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Shape 59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9" name="Shape 599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0" name="Shape 600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01" name="Shape 60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602" name="Shape 60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Shape 60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4" name="Shape 604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05" name="Shape 605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606" name="Shape 60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Shape 60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609" name="Shape 60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Shape 61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Shape 6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Shape 61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13" name="Shape 613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14" name="Shape 61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Shape 615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Shape 616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17" name="Shape 617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18" name="Shape 61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19" name="Shape 61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Shape 62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Shape 621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Shape 62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Shape 623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Shape 62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26" name="Shape 626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Shape 627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Shape 62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Shape 62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Shape 63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Shape 631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Shape 63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Shape 633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Shape 63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5" name="Shape 635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36" name="Shape 63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Shape 63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Shape 63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" name="Shape 63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40" name="Shape 64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Shape 64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Shape 64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44" name="Shape 644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Shape 645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Shape 646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Shape 64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Shape 6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9" name="Shape 64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50" name="Shape 65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Shape 651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2" name="Shape 652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53" name="Shape 65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Shape 65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Shape 65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Shape 65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Shape 65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Shape 65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Shape 65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0" name="Shape 660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61" name="Shape 66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Shape 66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Shape 66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Shape 66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Shape 66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7" name="Shape 667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68" name="Shape 66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Shape 66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Shape 670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71" name="Shape 67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Shape 67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Shape 67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Shape 67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75" name="Shape 675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6" name="Shape 676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7" name="Shape 677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8" name="Shape 67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9" name="Shape 67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80" name="Shape 68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Shape 681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Shape 68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Shape 683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Shape 684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Shape 685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Shape 686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Shape 687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8" name="Shape 68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89" name="Shape 68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Shape 69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1" name="Shape 69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92" name="Shape 69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Shape 693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Shape 694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Shape 69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Shape 696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Shape 697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8" name="Shape 69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99" name="Shape 69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Shape 70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Shape 701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Shape 70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Shape 70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Shape 704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Shape 705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6" name="Shape 706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707" name="Shape 707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Shape 70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Shape 70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0" name="Shape 710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11" name="Shape 711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Shape 71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Shape 713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Shape 714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Shape 715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Shape 716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Shape 717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18" name="Shape 71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Shape 71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Shape 72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1" name="Shape 72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22" name="Shape 72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Shape 723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26" name="Shape 726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32" name="Shape 73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Shape 733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Shape 734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Shape 7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Shape 736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Shape 73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Shape 73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Shape 7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Shape 74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Shape 74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Shape 74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Shape 743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Shape 744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Shape 74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Shape 746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Shape 74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Shape 7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Shape 74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Shape 75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Shape 75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Shape 75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Shape 753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Shape 754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Shape 75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Shape 756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Shape 75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Shape 75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59" name="Shape 75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60" name="Shape 76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Shape 76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Shape 765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Shape 76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Shape 76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Shape 76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Shape 77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Shape 77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Shape 77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Shape 77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Shape 77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Shape 775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Shape 77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Shape 77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Shape 77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Shape 77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Shape 78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Shape 78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84" name="Shape 78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Shape 785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Shape 78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Shape 78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Shape 78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Shape 78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Shape 79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Shape 79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Shape 79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Shape 79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Shape 79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Shape 795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Shape 79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Shape 79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99" name="Shape 79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Shape 80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Shape 801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2" name="Shape 802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803" name="Shape 803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Shape 804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Shape 805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Shape 807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Shape 80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9" name="Shape 80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10" name="Shape 81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Shape 8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Shape 8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Shape 81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Shape 81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Shape 81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Shape 81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Shape 81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8" name="Shape 81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19" name="Shape 81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Shape 82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Shape 82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2" name="Shape 822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23" name="Shape 823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Shape 824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Shape 825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Shape 826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Shape 827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8" name="Shape 82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29" name="Shape 82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Shape 83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Shape 831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Shape 83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Shape 833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Shape 834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Shape 835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36" name="Shape 836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37" name="Shape 837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Shape 83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Shape 8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Shape 84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Shape 841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Shape 84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3" name="Shape 843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44" name="Shape 844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Shape 845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Shape 846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Shape 847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Shape 8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Shape 84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Shape 85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Shape 851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Shape 85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3" name="Shape 853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54" name="Shape 85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Shape 85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Shape 85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Shape 85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Shape 85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Shape 85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Shape 86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Shape 86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Shape 86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Shape 86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Shape 86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5" name="Shape 865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66" name="Shape 866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Shape 86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Shape 86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Shape 86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Shape 87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71" name="Shape 87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72" name="Shape 87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Shape 873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Shape 874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Shape 875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Shape 876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Shape 87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Shape 87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79" name="Shape 87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80" name="Shape 88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Shape 88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83" name="Shape 88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Shape 88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5" name="Shape 885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86" name="Shape 88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7" name="Shape 88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8" name="Shape 88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9" name="Shape 889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0" name="Shape 890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Contexte</a:t>
            </a:r>
            <a:endParaRPr lang="x-none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1189465" y="25411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Python un langage de scriptage simple, rapide, et intuitif</a:t>
            </a:r>
            <a:endParaRPr lang="x-none"/>
          </a:p>
        </p:txBody>
      </p:sp>
      <p:pic>
        <p:nvPicPr>
          <p:cNvPr id="1" name="Imag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" y="1327785"/>
            <a:ext cx="3848735" cy="329628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1438275"/>
            <a:ext cx="3632835" cy="13868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Faisabilité</a:t>
            </a:r>
            <a:endParaRPr lang="x-none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3751290" y="189216"/>
            <a:ext cx="4761292" cy="3706720"/>
          </a:xfrm>
          <a:custGeom>
            <a:avLst/>
            <a:gdLst/>
            <a:ahLst/>
            <a:cxnLst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Shape 416"/>
          <p:cNvSpPr txBox="1"/>
          <p:nvPr>
            <p:ph type="body" idx="1"/>
          </p:nvPr>
        </p:nvSpPr>
        <p:spPr>
          <a:xfrm>
            <a:off x="457200" y="300570"/>
            <a:ext cx="2749500" cy="4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altLang="en-GB" sz="12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SITE WEB</a:t>
            </a:r>
            <a:endParaRPr lang="x-none" altLang="en-GB" sz="12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Micropython offre une Pyboard virtuelle ou réelle sur son site internet</a:t>
            </a:r>
            <a:endParaRPr lang="x-none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" name="Image 5" descr="/media/vincent/Data/Ubuntu/Documents/projetDev/interface_micropython online.pnginterface_micropython onlin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47795" y="383540"/>
            <a:ext cx="4375785" cy="2782570"/>
          </a:xfrm>
          <a:prstGeom prst="rect">
            <a:avLst/>
          </a:prstGeom>
          <a:effectLst/>
        </p:spPr>
      </p:pic>
      <p:pic>
        <p:nvPicPr>
          <p:cNvPr id="1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043430"/>
            <a:ext cx="3258185" cy="3079750"/>
          </a:xfrm>
          <a:prstGeom prst="rect">
            <a:avLst/>
          </a:prstGeom>
        </p:spPr>
      </p:pic>
      <p:sp>
        <p:nvSpPr>
          <p:cNvPr id="4" name="Shape 416"/>
          <p:cNvSpPr txBox="1"/>
          <p:nvPr/>
        </p:nvSpPr>
        <p:spPr>
          <a:xfrm>
            <a:off x="4235450" y="3885565"/>
            <a:ext cx="4458335" cy="11931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342900" lvl="0" indent="-342900" rtl="0">
              <a:spcBef>
                <a:spcPts val="0"/>
              </a:spcBef>
              <a:spcAft>
                <a:spcPts val="0"/>
              </a:spcAft>
            </a:pPr>
            <a:r>
              <a:rPr lang="x-none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Pas de ressources à acheter</a:t>
            </a:r>
            <a:endParaRPr lang="x-none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</a:pPr>
            <a:r>
              <a:rPr lang="x-none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Etude rapide et intéractive de la carte</a:t>
            </a:r>
            <a:endParaRPr lang="x-none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3853006" y="3861968"/>
            <a:ext cx="340844" cy="340865"/>
          </a:xfrm>
          <a:custGeom>
            <a:avLst/>
            <a:gdLst/>
            <a:ahLst/>
            <a:cxnLst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Matèriel à  disposition</a:t>
            </a:r>
            <a:endParaRPr lang="x-none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Espace réservé du texte 0"/>
          <p:cNvSpPr/>
          <p:nvPr>
            <p:ph type="body" idx="1"/>
          </p:nvPr>
        </p:nvSpPr>
        <p:spPr/>
        <p:txBody>
          <a:bodyPr/>
          <a:p>
            <a:r>
              <a:rPr lang="x-none" altLang="fr-FR"/>
              <a:t>Inserer photo des périphériques</a:t>
            </a:r>
            <a:endParaRPr lang="x-none" altLang="fr-FR"/>
          </a:p>
        </p:txBody>
      </p:sp>
      <p:sp>
        <p:nvSpPr>
          <p:cNvPr id="2" name="Espace réservé du texte 1"/>
          <p:cNvSpPr/>
          <p:nvPr>
            <p:ph type="body" idx="2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3" name="Espace réservé du texte 2"/>
          <p:cNvSpPr/>
          <p:nvPr>
            <p:ph type="body" idx="3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Matèriel à  disposition</a:t>
            </a:r>
            <a:endParaRPr lang="x-none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Format du livrable</a:t>
            </a:r>
            <a:endParaRPr lang="x-none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2111</Words>
  <Application>Kingsoft Office WPP</Application>
  <PresentationFormat/>
  <Paragraphs>173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Banquo template</vt:lpstr>
      <vt:lpstr>PRESENTATION PROJET DEVELLOPPEMENT INFORMATIQUE</vt:lpstr>
      <vt:lpstr>SOMMAIRE</vt:lpstr>
      <vt:lpstr>Contexte</vt:lpstr>
      <vt:lpstr>Python un langage de scriptage simple, rapide, et intuitif</vt:lpstr>
      <vt:lpstr>Faisabilité</vt:lpstr>
      <vt:lpstr>PowerPoint 演示文稿</vt:lpstr>
      <vt:lpstr>Matèriel à  disposition</vt:lpstr>
      <vt:lpstr>Matèriel à  disposition</vt:lpstr>
      <vt:lpstr>Format du livrable</vt:lpstr>
      <vt:lpstr>Document PDF</vt:lpstr>
      <vt:lpstr>Utilisation de schémas pédagogiques</vt:lpstr>
      <vt:lpstr>Quleques périphériques</vt:lpstr>
      <vt:lpstr>Quelques périphériques</vt:lpstr>
      <vt:lpstr>Quelques périphériques</vt:lpstr>
      <vt:lpstr>Driver de moteurs CC</vt:lpstr>
      <vt:lpstr>Gestion de projet</vt:lpstr>
      <vt:lpstr>Bilan</vt:lpstr>
      <vt:lpstr>BIG CONCEPT</vt:lpstr>
      <vt:lpstr>YOU CAN ALSO SPLIT YOUR CONTENT</vt:lpstr>
      <vt:lpstr>A PICTURE IS WORTH A THOUSAND WORDS</vt:lpstr>
      <vt:lpstr>USE BIG IMAGE</vt:lpstr>
      <vt:lpstr>AND TABLES TO COMPARE DATA</vt:lpstr>
      <vt:lpstr>MAPS</vt:lpstr>
      <vt:lpstr>OUR PROCESS IS EASY</vt:lpstr>
      <vt:lpstr>PowerPoint 演示文稿</vt:lpstr>
      <vt:lpstr>Merci!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PRESENTATIONTITLE</dc:title>
  <dc:creator/>
  <cp:lastModifiedBy>vincent</cp:lastModifiedBy>
  <cp:revision>11</cp:revision>
  <dcterms:created xsi:type="dcterms:W3CDTF">2018-05-22T17:15:34Z</dcterms:created>
  <dcterms:modified xsi:type="dcterms:W3CDTF">2018-05-22T17:15:34Z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1036-10.1.0.5707</vt:lpwstr>
  </property>
</Properties>
</file>